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2"/>
  </p:notesMasterIdLst>
  <p:sldIdLst>
    <p:sldId id="276" r:id="rId3"/>
    <p:sldId id="277" r:id="rId4"/>
    <p:sldId id="279" r:id="rId5"/>
    <p:sldId id="278" r:id="rId6"/>
    <p:sldId id="312" r:id="rId7"/>
    <p:sldId id="334" r:id="rId8"/>
    <p:sldId id="281" r:id="rId9"/>
    <p:sldId id="292" r:id="rId10"/>
    <p:sldId id="306" r:id="rId11"/>
    <p:sldId id="282" r:id="rId12"/>
    <p:sldId id="283" r:id="rId13"/>
    <p:sldId id="294" r:id="rId14"/>
    <p:sldId id="296" r:id="rId15"/>
    <p:sldId id="290" r:id="rId16"/>
    <p:sldId id="308" r:id="rId17"/>
    <p:sldId id="299" r:id="rId18"/>
    <p:sldId id="313" r:id="rId19"/>
    <p:sldId id="301" r:id="rId20"/>
    <p:sldId id="302" r:id="rId21"/>
    <p:sldId id="309" r:id="rId22"/>
    <p:sldId id="300" r:id="rId23"/>
    <p:sldId id="314" r:id="rId24"/>
    <p:sldId id="315" r:id="rId25"/>
    <p:sldId id="316" r:id="rId26"/>
    <p:sldId id="317" r:id="rId27"/>
    <p:sldId id="318" r:id="rId28"/>
    <p:sldId id="322" r:id="rId29"/>
    <p:sldId id="319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77549"/>
  </p:normalViewPr>
  <p:slideViewPr>
    <p:cSldViewPr snapToGrid="0" snapToObjects="1">
      <p:cViewPr varScale="1">
        <p:scale>
          <a:sx n="110" d="100"/>
          <a:sy n="110" d="100"/>
        </p:scale>
        <p:origin x="4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</a:t>
            </a:r>
            <a:r>
              <a:rPr lang="en-US" dirty="0" err="1"/>
              <a:t>tanh</a:t>
            </a:r>
            <a:r>
              <a:rPr lang="en-US" dirty="0"/>
              <a:t> function (similar to logit</a:t>
            </a:r>
            <a:r>
              <a:rPr lang="en-US" baseline="0" dirty="0"/>
              <a:t> </a:t>
            </a:r>
            <a:r>
              <a:rPr lang="en-US" dirty="0"/>
              <a:t>0-1, except -1-1) </a:t>
            </a:r>
          </a:p>
          <a:p>
            <a:pPr marL="171450" indent="-171450">
              <a:buFontTx/>
              <a:buChar char="-"/>
            </a:pPr>
            <a:r>
              <a:rPr lang="en-US" dirty="0"/>
              <a:t>Dividing line, left is orange,</a:t>
            </a:r>
            <a:r>
              <a:rPr lang="en-US" baseline="0" dirty="0"/>
              <a:t> right is blue. Probability of being orange/blue is higher as you go farther from the divide.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Activation Function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Lets add a second 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second neuron to layer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What is the best way to make this work?  Use the feature that fits the data better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1 x1x2 feature, 1 layer, 1 neuron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But, what is the magic feature to tell a cat apart from a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– Keep trying until a semblance of a spiral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2 layers, 2 neurons, spirals lots of other stuff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=n6XSDA3kfEw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slazebni.cs.illinois.edu</a:t>
            </a:r>
            <a:r>
              <a:rPr lang="en-US" dirty="0"/>
              <a:t>/spring17/lec01_cnn_architectures.pdf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43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8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1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8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4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2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8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3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0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1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wise, to</a:t>
            </a:r>
            <a:r>
              <a:rPr lang="en-US" baseline="0" dirty="0"/>
              <a:t> train a CNN to identify a complex object, one needs ~10,000 diverse examples of the object</a:t>
            </a:r>
          </a:p>
          <a:p>
            <a:pPr marL="228600" indent="-228600">
              <a:buAutoNum type="arabicPeriod"/>
            </a:pPr>
            <a:r>
              <a:rPr lang="en-US" baseline="0" dirty="0"/>
              <a:t>A computer can’t tell a dog and a cat apart with just a few variables</a:t>
            </a:r>
          </a:p>
          <a:p>
            <a:pPr marL="228600" indent="-228600">
              <a:buAutoNum type="arabicPeriod"/>
            </a:pPr>
            <a:r>
              <a:rPr lang="en-US" baseline="0" dirty="0"/>
              <a:t>If you have a ton of data, and a very complex model, you need fast computing. Introduction of GPU usage for these calculations was key.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localhost:8888/notebooks/Image_Classification_Tensorflow_for_Poets.ipyn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xsv1riJhI&amp;t=1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oursera.org/learn/neural-networks" TargetMode="Externa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Cat Videos Helped Kick-Start AI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</a:t>
            </a:r>
          </a:p>
          <a:p>
            <a:r>
              <a:rPr lang="en-US" i="1" dirty="0"/>
              <a:t>Other Investigators: </a:t>
            </a:r>
            <a:r>
              <a:rPr lang="en-US" dirty="0"/>
              <a:t>Ian Thomas, Kasey Jones, Rob Chew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7" name="Chevron 12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8" name="Chevron 12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9" name="Chevron 12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0" name="Chevron 12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31" name="Chevron 13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2" name="Chevron 13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1" y="1496089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818" y="3921271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4583" y="849758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41610" y="1496089"/>
            <a:ext cx="80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Cat</a:t>
            </a:r>
            <a:endParaRPr lang="en-US" sz="3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74586" y="2831905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9498" y="2005779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390" y="1552658"/>
            <a:ext cx="2312043" cy="2312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41610" y="1496089"/>
            <a:ext cx="1475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41610" y="1496089"/>
            <a:ext cx="15881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  <a:p>
            <a:r>
              <a:rPr lang="en-US" sz="3600" dirty="0"/>
              <a:t>in the</a:t>
            </a:r>
          </a:p>
          <a:p>
            <a:r>
              <a:rPr lang="en-US" sz="3600" dirty="0"/>
              <a:t>Kitchen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models?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Chevron 3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0" name="Chevron 3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5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CNN Advances (Early)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039660"/>
            <a:ext cx="10515600" cy="526093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1943 </a:t>
            </a:r>
            <a:r>
              <a:rPr lang="mr-IN" sz="2400" dirty="0"/>
              <a:t>–</a:t>
            </a:r>
            <a:r>
              <a:rPr lang="en-US" sz="2400" dirty="0"/>
              <a:t> Model an algorithm on human neurons</a:t>
            </a:r>
          </a:p>
          <a:p>
            <a:endParaRPr lang="en-US" sz="2400" dirty="0"/>
          </a:p>
          <a:p>
            <a:r>
              <a:rPr lang="en-US" sz="2400" dirty="0"/>
              <a:t>1970s/80s</a:t>
            </a:r>
          </a:p>
          <a:p>
            <a:pPr lvl="1"/>
            <a:r>
              <a:rPr lang="en-US" sz="2000" dirty="0"/>
              <a:t>Computers gaining broad acceptance, but computational speed still too slow</a:t>
            </a:r>
          </a:p>
          <a:p>
            <a:endParaRPr lang="en-US" sz="2400" dirty="0"/>
          </a:p>
          <a:p>
            <a:r>
              <a:rPr lang="en-US" sz="2400" dirty="0"/>
              <a:t>1990 - Yann </a:t>
            </a:r>
            <a:r>
              <a:rPr lang="en-US" sz="2400" dirty="0" err="1"/>
              <a:t>Lecun</a:t>
            </a:r>
            <a:r>
              <a:rPr lang="en-US" sz="2400" dirty="0"/>
              <a:t> (Bell Labs, now at Facebook)</a:t>
            </a:r>
            <a:endParaRPr lang="en-US" sz="2000" dirty="0"/>
          </a:p>
          <a:p>
            <a:pPr lvl="1"/>
            <a:r>
              <a:rPr lang="en-US" sz="2000" dirty="0"/>
              <a:t>Number recognition using </a:t>
            </a:r>
            <a:r>
              <a:rPr lang="en-US" sz="2000" b="1" dirty="0" err="1"/>
              <a:t>LeNet</a:t>
            </a:r>
            <a:r>
              <a:rPr lang="en-US" sz="2000" dirty="0"/>
              <a:t> (first CNN application)</a:t>
            </a:r>
          </a:p>
          <a:p>
            <a:pPr lvl="1"/>
            <a:r>
              <a:rPr lang="en-US" sz="2000" dirty="0"/>
              <a:t>Big Data?  60,000 hand written post office zip code samples</a:t>
            </a:r>
          </a:p>
          <a:p>
            <a:endParaRPr lang="en-US" sz="2400" dirty="0"/>
          </a:p>
          <a:p>
            <a:r>
              <a:rPr lang="en-US" sz="2400" dirty="0"/>
              <a:t>2006 - Geoff Hinton (Univ. of Toronto, now at Google)</a:t>
            </a:r>
            <a:endParaRPr lang="en-US" sz="2200" dirty="0"/>
          </a:p>
          <a:p>
            <a:pPr lvl="1"/>
            <a:r>
              <a:rPr lang="en-US" sz="2000" dirty="0"/>
              <a:t>Stacked several shallow networks together </a:t>
            </a:r>
            <a:r>
              <a:rPr lang="en-US" sz="2000" dirty="0">
                <a:sym typeface="Wingdings"/>
              </a:rPr>
              <a:t> First “Deep Network” (4-8 layers)</a:t>
            </a:r>
          </a:p>
          <a:p>
            <a:endParaRPr lang="en-US" sz="2400" dirty="0"/>
          </a:p>
          <a:p>
            <a:r>
              <a:rPr lang="en-US" sz="2400" dirty="0"/>
              <a:t>2009 - Geoff Hinton</a:t>
            </a:r>
          </a:p>
          <a:p>
            <a:pPr lvl="1"/>
            <a:r>
              <a:rPr lang="en-US" sz="2100" dirty="0"/>
              <a:t>Trained voice recognition network in &lt;3 weeks</a:t>
            </a:r>
          </a:p>
          <a:p>
            <a:pPr lvl="1"/>
            <a:r>
              <a:rPr lang="en-US" sz="2100" dirty="0"/>
              <a:t>Matched decades-to-build state of the 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6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CNN Advances (Recent)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52395"/>
            <a:ext cx="10515600" cy="5024568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2011 - </a:t>
            </a:r>
          </a:p>
          <a:p>
            <a:pPr lvl="1"/>
            <a:r>
              <a:rPr lang="en-US" sz="3200" dirty="0"/>
              <a:t>For image recognition, typical networks were shallow (~4 layers)</a:t>
            </a:r>
          </a:p>
          <a:p>
            <a:endParaRPr lang="en-US" sz="3600" dirty="0"/>
          </a:p>
          <a:p>
            <a:r>
              <a:rPr lang="en-US" sz="3600" dirty="0"/>
              <a:t>2012 </a:t>
            </a:r>
            <a:r>
              <a:rPr lang="mr-IN" sz="3600" dirty="0"/>
              <a:t>–</a:t>
            </a:r>
            <a:r>
              <a:rPr lang="en-US" sz="3600" dirty="0"/>
              <a:t> Geoff Hinton (again)</a:t>
            </a:r>
          </a:p>
          <a:p>
            <a:pPr lvl="1"/>
            <a:r>
              <a:rPr lang="en-US" sz="3200" dirty="0" err="1"/>
              <a:t>AlexNet</a:t>
            </a:r>
            <a:r>
              <a:rPr lang="en-US" sz="3200" dirty="0"/>
              <a:t>, 8 layers</a:t>
            </a:r>
          </a:p>
          <a:p>
            <a:pPr lvl="1"/>
            <a:r>
              <a:rPr lang="en-US" sz="3200" dirty="0"/>
              <a:t>Major image analysis breakthrough</a:t>
            </a:r>
          </a:p>
          <a:p>
            <a:pPr lvl="1"/>
            <a:r>
              <a:rPr lang="en-US" sz="3200" dirty="0"/>
              <a:t>Huge leap for CNNs. Python based. GPU trained.</a:t>
            </a:r>
          </a:p>
          <a:p>
            <a:endParaRPr lang="en-US" sz="3600" dirty="0"/>
          </a:p>
          <a:p>
            <a:r>
              <a:rPr lang="en-US" sz="3600" dirty="0"/>
              <a:t>2014</a:t>
            </a:r>
          </a:p>
          <a:p>
            <a:pPr lvl="1"/>
            <a:r>
              <a:rPr lang="en-US" sz="3200" dirty="0"/>
              <a:t>22 layers </a:t>
            </a:r>
            <a:r>
              <a:rPr lang="mr-IN" sz="3200" dirty="0"/>
              <a:t>–</a:t>
            </a:r>
            <a:r>
              <a:rPr lang="en-US" sz="3200" dirty="0"/>
              <a:t> Inception v1 (</a:t>
            </a:r>
            <a:r>
              <a:rPr lang="en-US" sz="3200" dirty="0" err="1"/>
              <a:t>GoogLeNet</a:t>
            </a:r>
            <a:r>
              <a:rPr lang="en-US" sz="3200" dirty="0"/>
              <a:t>)</a:t>
            </a:r>
          </a:p>
          <a:p>
            <a:endParaRPr lang="en-US" sz="3600" dirty="0"/>
          </a:p>
          <a:p>
            <a:r>
              <a:rPr lang="en-US" sz="3600" dirty="0"/>
              <a:t>2015</a:t>
            </a:r>
          </a:p>
          <a:p>
            <a:pPr lvl="1"/>
            <a:r>
              <a:rPr lang="en-US" sz="3200" dirty="0"/>
              <a:t>48 Layers </a:t>
            </a:r>
            <a:r>
              <a:rPr lang="mr-IN" sz="3200" dirty="0"/>
              <a:t>–</a:t>
            </a:r>
            <a:r>
              <a:rPr lang="en-US" sz="3200" dirty="0"/>
              <a:t> Inception v3</a:t>
            </a:r>
          </a:p>
          <a:p>
            <a:pPr lvl="1"/>
            <a:r>
              <a:rPr lang="en-US" sz="3200" dirty="0"/>
              <a:t>152 Layers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200" dirty="0" err="1"/>
              <a:t>ResNet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2017</a:t>
            </a:r>
          </a:p>
          <a:p>
            <a:pPr lvl="1"/>
            <a:r>
              <a:rPr lang="en-US" sz="3200" dirty="0" err="1"/>
              <a:t>Tensorflow</a:t>
            </a:r>
            <a:r>
              <a:rPr lang="en-US" sz="3200" dirty="0"/>
              <a:t> libraries open-sourced by Google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7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242314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379304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2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basic human recognizable objects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674647"/>
            <a:ext cx="10213076" cy="3810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0396" y="5831018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</a:t>
            </a:r>
            <a:r>
              <a:rPr lang="en-US" sz="2800"/>
              <a:t>v3 are downloadable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 bwMode="auto">
          <a:xfrm>
            <a:off x="968612" y="2654500"/>
            <a:ext cx="9871664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634407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1" grpId="0" animBg="1"/>
      <p:bldP spid="10" grpId="0" animBg="1"/>
      <p:bldP spid="10" grpId="1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Python scripts to handle the retraining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6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9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1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4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7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4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78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2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3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6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80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6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80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Instance</a:t>
            </a: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Segmentation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852" y="2479343"/>
            <a:ext cx="1937982" cy="20084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531" y="2479343"/>
            <a:ext cx="2157720" cy="2008496"/>
          </a:xfrm>
          <a:prstGeom prst="rect">
            <a:avLst/>
          </a:prstGeom>
        </p:spPr>
      </p:pic>
      <p:sp>
        <p:nvSpPr>
          <p:cNvPr id="20" name="Chevron 19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41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Original Demo from Google: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hlinkClick r:id="rId3"/>
              </a:rPr>
              <a:t>https://codelabs.developers.google.com/codelabs/tensorflow-for-poets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Jupyter</a:t>
            </a:r>
            <a:r>
              <a:rPr lang="en-US" sz="3200" dirty="0"/>
              <a:t> Notebook Demo:</a:t>
            </a:r>
            <a:br>
              <a:rPr lang="en-US" sz="3200" dirty="0"/>
            </a:br>
            <a:br>
              <a:rPr lang="en-US" sz="3200" dirty="0"/>
            </a:br>
            <a:r>
              <a:rPr lang="en-US" dirty="0">
                <a:hlinkClick r:id="rId4"/>
              </a:rPr>
              <a:t>http://localhost:8888/notebooks/Image_Classification_Tensorflow_for_Poets.ipynb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My notebooks available for download at GitHub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 err="1"/>
              <a:t>git</a:t>
            </a:r>
            <a:r>
              <a:rPr lang="en-US" sz="2800" dirty="0"/>
              <a:t> clone 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epreble</a:t>
            </a:r>
            <a:r>
              <a:rPr lang="en-US" sz="2800" dirty="0"/>
              <a:t>/</a:t>
            </a:r>
            <a:r>
              <a:rPr lang="en-US" sz="2800" dirty="0" err="1"/>
              <a:t>ncsu_iaa_cnn_guest_lecture.git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Object Detection (</a:t>
            </a:r>
            <a:r>
              <a:rPr lang="en-US" sz="2400" dirty="0" err="1"/>
              <a:t>Tensorbox</a:t>
            </a:r>
            <a:r>
              <a:rPr lang="en-US" sz="2400" dirty="0"/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220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 or crowd counting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violence, contraband detection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Current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Real time object detection (YOLO TED talk)</a:t>
            </a:r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12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computer learns to recognize objects instantly | Joseph </a:t>
            </a:r>
            <a:r>
              <a:rPr lang="en-US" dirty="0" err="1"/>
              <a:t>Redmon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YOLO TED talk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3"/>
              </a:rPr>
              <a:t>https://www.youtube.com/watch?v=Cgxsv1riJhI&amp;t=1s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600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Training data headaches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61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Image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808561" cy="4983163"/>
          </a:xfrm>
        </p:spPr>
        <p:txBody>
          <a:bodyPr/>
          <a:lstStyle/>
          <a:p>
            <a:r>
              <a:rPr lang="en-US" sz="2800" dirty="0"/>
              <a:t>Can be VERY time consuming.</a:t>
            </a:r>
          </a:p>
          <a:p>
            <a:pPr lvl="1"/>
            <a:r>
              <a:rPr lang="en-US" sz="2600" dirty="0"/>
              <a:t>Data science 80/20 rule</a:t>
            </a:r>
          </a:p>
          <a:p>
            <a:endParaRPr lang="en-US" sz="2800" dirty="0"/>
          </a:p>
          <a:p>
            <a:r>
              <a:rPr lang="en-US" sz="2800" dirty="0"/>
              <a:t>Object Detection Requires: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Object class bounding boxes</a:t>
            </a:r>
          </a:p>
          <a:p>
            <a:pPr lvl="1"/>
            <a:r>
              <a:rPr lang="en-US" sz="2400" dirty="0"/>
              <a:t>Different input file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816" y="1143001"/>
            <a:ext cx="2142698" cy="17742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33816" y="3094631"/>
            <a:ext cx="2142698" cy="1774210"/>
            <a:chOff x="7833816" y="3094631"/>
            <a:chExt cx="2142698" cy="17742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33816" y="3094631"/>
              <a:ext cx="2142698" cy="177421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8447965" y="3138985"/>
              <a:ext cx="1009934" cy="1729856"/>
            </a:xfrm>
            <a:prstGeom prst="rect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24785" y="5046261"/>
            <a:ext cx="425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Image1, Cat, 100, 0, 200, 200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1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images can be very busy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048" y="1214148"/>
            <a:ext cx="5080000" cy="4840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106" y="1130216"/>
            <a:ext cx="5008728" cy="5008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106" y="1130216"/>
            <a:ext cx="5008728" cy="5022377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9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Video &amp; Object Tracking to generate lots of training images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Demo </a:t>
            </a:r>
            <a:r>
              <a:rPr lang="en-US" sz="2800" dirty="0" err="1"/>
              <a:t>Object_Tracker_for_Video.py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025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874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for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952" y="692551"/>
            <a:ext cx="6810098" cy="5761343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83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if a flower classification model is better at roses than tulips?</a:t>
            </a:r>
          </a:p>
          <a:p>
            <a:endParaRPr lang="en-US" sz="2800" dirty="0"/>
          </a:p>
          <a:p>
            <a:r>
              <a:rPr lang="en-US" sz="2800" dirty="0"/>
              <a:t>What if a facial recognition model is better at Caucasian than African American faces?</a:t>
            </a:r>
          </a:p>
          <a:p>
            <a:pPr lvl="1"/>
            <a:r>
              <a:rPr lang="en-US" sz="2400" dirty="0"/>
              <a:t>How might that impact </a:t>
            </a:r>
            <a:r>
              <a:rPr lang="en-US" sz="2400" b="1" dirty="0"/>
              <a:t>real people</a:t>
            </a:r>
            <a:r>
              <a:rPr lang="en-US" sz="2400" dirty="0"/>
              <a:t>, not just marketing or profit margins?</a:t>
            </a:r>
          </a:p>
          <a:p>
            <a:endParaRPr lang="en-US" sz="2800" dirty="0"/>
          </a:p>
          <a:p>
            <a:r>
              <a:rPr lang="en-US" sz="2800" dirty="0"/>
              <a:t>Don’t ignore the ethics of how a model might be applied.</a:t>
            </a:r>
            <a:br>
              <a:rPr lang="en-US" sz="2800" dirty="0"/>
            </a:br>
            <a:r>
              <a:rPr lang="en-US" sz="2800" dirty="0"/>
              <a:t>Make those discussions happen.</a:t>
            </a:r>
          </a:p>
          <a:p>
            <a:endParaRPr lang="en-US" sz="2800" dirty="0"/>
          </a:p>
          <a:p>
            <a:r>
              <a:rPr lang="en-US" sz="2800" dirty="0"/>
              <a:t>Demonstrated leadership on ethical bias issues can benefit a company by building their brand and customer loyalty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Geoffrey Hinton’s Coursera Class</a:t>
            </a:r>
            <a:br>
              <a:rPr lang="en-US" sz="3200" dirty="0"/>
            </a:br>
            <a:r>
              <a:rPr lang="en-US" sz="2800" dirty="0">
                <a:hlinkClick r:id="rId6"/>
              </a:rPr>
              <a:t>https://www.coursera.org/learn/neural-networks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Break Time!</a:t>
            </a:r>
          </a:p>
          <a:p>
            <a:endParaRPr lang="en-US" sz="2800" dirty="0"/>
          </a:p>
          <a:p>
            <a:r>
              <a:rPr lang="en-US" sz="2800" dirty="0"/>
              <a:t>Optional demo next</a:t>
            </a:r>
          </a:p>
          <a:p>
            <a:endParaRPr lang="en-US" sz="2800" dirty="0"/>
          </a:p>
          <a:p>
            <a:r>
              <a:rPr lang="en-US" sz="2800" dirty="0"/>
              <a:t>Demo goals:</a:t>
            </a:r>
          </a:p>
          <a:p>
            <a:pPr lvl="1"/>
            <a:r>
              <a:rPr lang="en-US" sz="2600" dirty="0"/>
              <a:t>Train an Inception v3 model to recognize 3 students</a:t>
            </a:r>
          </a:p>
          <a:p>
            <a:pPr lvl="1"/>
            <a:r>
              <a:rPr lang="en-US" sz="2600" dirty="0"/>
              <a:t>Use video to get 200+ training images quickly</a:t>
            </a:r>
          </a:p>
          <a:p>
            <a:pPr lvl="1"/>
            <a:r>
              <a:rPr lang="en-US" sz="2600" dirty="0"/>
              <a:t>Train the model and test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/>
            <a:r>
              <a:rPr lang="en-US" sz="2400" dirty="0"/>
              <a:t>History of CNN advances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Poets, flower demo)</a:t>
            </a:r>
          </a:p>
          <a:p>
            <a:pPr lvl="1"/>
            <a:r>
              <a:rPr lang="en-US" sz="2400" dirty="0"/>
              <a:t>Object Detection (</a:t>
            </a:r>
            <a:r>
              <a:rPr lang="en-US" sz="2400" dirty="0" err="1"/>
              <a:t>Tensorbox</a:t>
            </a:r>
            <a:r>
              <a:rPr lang="en-US" sz="2400" dirty="0"/>
              <a:t>, locating mosquito breeding grounds)</a:t>
            </a:r>
          </a:p>
          <a:p>
            <a:pPr lvl="1"/>
            <a:r>
              <a:rPr lang="en-US" sz="2400" dirty="0"/>
              <a:t>Real time object detection (YOLO TED Talk)</a:t>
            </a:r>
          </a:p>
          <a:p>
            <a:endParaRPr lang="en-US" sz="3000" dirty="0"/>
          </a:p>
          <a:p>
            <a:r>
              <a:rPr lang="en-US" sz="2800" dirty="0"/>
              <a:t>Training data headaches</a:t>
            </a:r>
          </a:p>
          <a:p>
            <a:pPr lvl="1"/>
            <a:r>
              <a:rPr lang="en-US" sz="2400" dirty="0"/>
              <a:t>Using video to capture training data more easily</a:t>
            </a:r>
          </a:p>
          <a:p>
            <a:endParaRPr lang="en-US" sz="26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23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Makes predictions by learning the relationship between your data and some response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Convolution layers act as “detectors” for certain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Chevron 33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evron 1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627" y="1143001"/>
            <a:ext cx="5068757" cy="455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041" y="2126227"/>
            <a:ext cx="5068757" cy="258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627" y="1465700"/>
            <a:ext cx="5062642" cy="39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perfect storm has arrived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64" y="1143001"/>
            <a:ext cx="5968621" cy="4983163"/>
          </a:xfrm>
        </p:spPr>
        <p:txBody>
          <a:bodyPr/>
          <a:lstStyle/>
          <a:p>
            <a:r>
              <a:rPr lang="en-US" sz="3600" dirty="0"/>
              <a:t>Viable NN Products Need:</a:t>
            </a:r>
          </a:p>
          <a:p>
            <a:pPr marL="679450" lvl="1" indent="-457200">
              <a:buFont typeface="+mj-lt"/>
              <a:buAutoNum type="arabicPeriod"/>
            </a:pPr>
            <a:r>
              <a:rPr lang="en-US" sz="3200" dirty="0">
                <a:sym typeface="Wingdings"/>
              </a:rPr>
              <a:t>Availability of Training </a:t>
            </a:r>
            <a:r>
              <a:rPr lang="en-US" sz="3200" dirty="0"/>
              <a:t>Data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Complex Models</a:t>
            </a:r>
            <a:br>
              <a:rPr lang="en-US" sz="3200" dirty="0"/>
            </a:br>
            <a:r>
              <a:rPr lang="en-US" sz="3200" dirty="0"/>
              <a:t>(deep networks)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Hardware (GPUs)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1246" y="16723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ImageNet Competition Winning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6" name="Chevron 2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2088</Words>
  <Application>Microsoft Macintosh PowerPoint</Application>
  <PresentationFormat>Widescreen</PresentationFormat>
  <Paragraphs>698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ヒラギノ角ゴ Pro W3</vt:lpstr>
      <vt:lpstr>Arial</vt:lpstr>
      <vt:lpstr>Arial Narrow</vt:lpstr>
      <vt:lpstr>Calibri</vt:lpstr>
      <vt:lpstr>Calibri Light</vt:lpstr>
      <vt:lpstr>Mangal</vt:lpstr>
      <vt:lpstr>Wingdings</vt:lpstr>
      <vt:lpstr>Office Theme</vt:lpstr>
      <vt:lpstr>1_RTI Corporate</vt:lpstr>
      <vt:lpstr>Convolutional Neural Networks (CNNs)</vt:lpstr>
      <vt:lpstr>Sooooo complicated…. do I REALLY need to care???</vt:lpstr>
      <vt:lpstr>Jobs likely to be displaced by automation (esp. Neural Networks)</vt:lpstr>
      <vt:lpstr>Lecture Agenda</vt:lpstr>
      <vt:lpstr>Lecture Agenda</vt:lpstr>
      <vt:lpstr>What is a CNN?</vt:lpstr>
      <vt:lpstr>CNN Diagram for Image Analysis</vt:lpstr>
      <vt:lpstr>How are CNN’s going to automate jobs?</vt:lpstr>
      <vt:lpstr>Neural network perfect storm has arrived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How complex are these models?</vt:lpstr>
      <vt:lpstr>Lecture Agenda</vt:lpstr>
      <vt:lpstr>History of CNN Advances (Early)</vt:lpstr>
      <vt:lpstr>History of CNN Advances (Recent)</vt:lpstr>
      <vt:lpstr>Another key advance</vt:lpstr>
      <vt:lpstr>Where are we today</vt:lpstr>
      <vt:lpstr>Discussion Topics</vt:lpstr>
      <vt:lpstr>Applications of CNNs in Image Analysis</vt:lpstr>
      <vt:lpstr>Applications of CNNs in Image Analysis</vt:lpstr>
      <vt:lpstr>Object Classification</vt:lpstr>
      <vt:lpstr>Lecture Agenda</vt:lpstr>
      <vt:lpstr>Existing Applications of Object Detection</vt:lpstr>
      <vt:lpstr>Object Detection – RTI Use Case</vt:lpstr>
      <vt:lpstr>Lecture Agenda</vt:lpstr>
      <vt:lpstr>How a computer learns to recognize objects instantly | Joseph Redmon</vt:lpstr>
      <vt:lpstr>Lecture Agenda</vt:lpstr>
      <vt:lpstr>Organizing Image Training Data</vt:lpstr>
      <vt:lpstr>Real world images can be very busy</vt:lpstr>
      <vt:lpstr>New idea!</vt:lpstr>
      <vt:lpstr>Lecture Agenda</vt:lpstr>
      <vt:lpstr>Gartner Hype Cycle for 2017</vt:lpstr>
      <vt:lpstr>Model Bias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200</cp:revision>
  <cp:lastPrinted>2017-10-17T21:54:46Z</cp:lastPrinted>
  <dcterms:created xsi:type="dcterms:W3CDTF">2017-09-15T03:20:43Z</dcterms:created>
  <dcterms:modified xsi:type="dcterms:W3CDTF">2018-02-21T19:06:20Z</dcterms:modified>
</cp:coreProperties>
</file>